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5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269DA31E-B7C3-4753-B83B-5FB2E355F933}" type="datetimeFigureOut">
              <a:rPr lang="en-US" smtClean="0"/>
              <a:pPr/>
              <a:t>29-May-17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E17F56A-F54F-4CA8-9CE8-A73B4E0805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DA31E-B7C3-4753-B83B-5FB2E355F933}" type="datetimeFigureOut">
              <a:rPr lang="en-US" smtClean="0"/>
              <a:pPr/>
              <a:t>29-May-17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7F56A-F54F-4CA8-9CE8-A73B4E0805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269DA31E-B7C3-4753-B83B-5FB2E355F933}" type="datetimeFigureOut">
              <a:rPr lang="en-US" smtClean="0"/>
              <a:pPr/>
              <a:t>29-May-17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5E17F56A-F54F-4CA8-9CE8-A73B4E0805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DA31E-B7C3-4753-B83B-5FB2E355F933}" type="datetimeFigureOut">
              <a:rPr lang="en-US" smtClean="0"/>
              <a:pPr/>
              <a:t>29-May-17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E17F56A-F54F-4CA8-9CE8-A73B4E08058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DA31E-B7C3-4753-B83B-5FB2E355F933}" type="datetimeFigureOut">
              <a:rPr lang="en-US" smtClean="0"/>
              <a:pPr/>
              <a:t>29-May-17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5E17F56A-F54F-4CA8-9CE8-A73B4E08058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269DA31E-B7C3-4753-B83B-5FB2E355F933}" type="datetimeFigureOut">
              <a:rPr lang="en-US" smtClean="0"/>
              <a:pPr/>
              <a:t>29-May-17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5E17F56A-F54F-4CA8-9CE8-A73B4E08058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269DA31E-B7C3-4753-B83B-5FB2E355F933}" type="datetimeFigureOut">
              <a:rPr lang="en-US" smtClean="0"/>
              <a:pPr/>
              <a:t>29-May-17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5E17F56A-F54F-4CA8-9CE8-A73B4E08058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DA31E-B7C3-4753-B83B-5FB2E355F933}" type="datetimeFigureOut">
              <a:rPr lang="en-US" smtClean="0"/>
              <a:pPr/>
              <a:t>29-May-17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E17F56A-F54F-4CA8-9CE8-A73B4E0805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DA31E-B7C3-4753-B83B-5FB2E355F933}" type="datetimeFigureOut">
              <a:rPr lang="en-US" smtClean="0"/>
              <a:pPr/>
              <a:t>29-May-17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E17F56A-F54F-4CA8-9CE8-A73B4E0805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DA31E-B7C3-4753-B83B-5FB2E355F933}" type="datetimeFigureOut">
              <a:rPr lang="en-US" smtClean="0"/>
              <a:pPr/>
              <a:t>29-May-17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E17F56A-F54F-4CA8-9CE8-A73B4E08058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269DA31E-B7C3-4753-B83B-5FB2E355F933}" type="datetimeFigureOut">
              <a:rPr lang="en-US" smtClean="0"/>
              <a:pPr/>
              <a:t>29-May-17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5E17F56A-F54F-4CA8-9CE8-A73B4E08058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69DA31E-B7C3-4753-B83B-5FB2E355F933}" type="datetimeFigureOut">
              <a:rPr lang="en-US" smtClean="0"/>
              <a:pPr/>
              <a:t>29-May-17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5E17F56A-F54F-4CA8-9CE8-A73B4E08058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RS" dirty="0" smtClean="0"/>
              <a:t>Сексуално преносиве болести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>
                <a:solidFill>
                  <a:srgbClr val="FF0000"/>
                </a:solidFill>
              </a:rPr>
              <a:t>Granuloma ingvinale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146752"/>
            <a:ext cx="1847850" cy="246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733800"/>
            <a:ext cx="3673384" cy="2757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167534"/>
            <a:ext cx="2190750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322994"/>
            <a:ext cx="3539769" cy="482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9451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solidFill>
                  <a:srgbClr val="FF0000"/>
                </a:solidFill>
              </a:rPr>
              <a:t>Urethritis non-gonorrhoica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sr-Cyrl-RS" dirty="0" smtClean="0"/>
              <a:t>Инфективне и неинфективне етиологије</a:t>
            </a:r>
            <a:endParaRPr lang="sr-Cyrl-RS" dirty="0"/>
          </a:p>
          <a:p>
            <a:r>
              <a:rPr lang="sr-Latn-RS" dirty="0" smtClean="0"/>
              <a:t>Chlamidia trachomatis</a:t>
            </a:r>
            <a:endParaRPr lang="sr-Cyrl-RS" dirty="0" smtClean="0"/>
          </a:p>
          <a:p>
            <a:pPr marL="0" indent="0">
              <a:buNone/>
            </a:pPr>
            <a:r>
              <a:rPr lang="sr-Cyrl-RS" dirty="0" smtClean="0"/>
              <a:t>-</a:t>
            </a:r>
            <a:r>
              <a:rPr lang="sr-Latn-RS" dirty="0" smtClean="0"/>
              <a:t>Urethritis non gonorrhoica</a:t>
            </a:r>
          </a:p>
          <a:p>
            <a:pPr marL="0" indent="0">
              <a:buNone/>
            </a:pPr>
            <a:r>
              <a:rPr lang="sr-Latn-RS" dirty="0" smtClean="0"/>
              <a:t>-Endocervicitis mucopurulenta</a:t>
            </a:r>
          </a:p>
          <a:p>
            <a:r>
              <a:rPr lang="sr-Latn-RS" dirty="0" smtClean="0"/>
              <a:t>Mycoplasma hominis </a:t>
            </a:r>
            <a:r>
              <a:rPr lang="sr-Cyrl-RS" dirty="0" smtClean="0"/>
              <a:t>и</a:t>
            </a:r>
            <a:r>
              <a:rPr lang="sr-Latn-RS" dirty="0" smtClean="0"/>
              <a:t> Ureaplasma urealyticum</a:t>
            </a:r>
          </a:p>
          <a:p>
            <a:r>
              <a:rPr lang="sr-Cyrl-RS" dirty="0" smtClean="0"/>
              <a:t>Дијагноза</a:t>
            </a:r>
          </a:p>
          <a:p>
            <a:r>
              <a:rPr lang="sr-Cyrl-RS" dirty="0" smtClean="0"/>
              <a:t>Терапија: доксициклин, азитромицин, офлоксацин и др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332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>
                <a:solidFill>
                  <a:srgbClr val="FF0000"/>
                </a:solidFill>
              </a:rPr>
              <a:t>Urethritis non-gonorrhoica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r-Latn-RS" dirty="0" smtClean="0"/>
              <a:t>Trichomoniasis</a:t>
            </a:r>
          </a:p>
          <a:p>
            <a:pPr marL="0" indent="0">
              <a:buNone/>
            </a:pPr>
            <a:r>
              <a:rPr lang="sr-Latn-RS" dirty="0" smtClean="0"/>
              <a:t>-Trichomonas vaginalis </a:t>
            </a:r>
            <a:endParaRPr lang="sr-Cyrl-RS" dirty="0" smtClean="0"/>
          </a:p>
          <a:p>
            <a:pPr marL="0" indent="0">
              <a:buNone/>
            </a:pPr>
            <a:r>
              <a:rPr lang="sr-Cyrl-RS" dirty="0" smtClean="0"/>
              <a:t>-Свраб, секрет непријатног мириса</a:t>
            </a:r>
          </a:p>
          <a:p>
            <a:pPr marL="0" indent="0">
              <a:buNone/>
            </a:pPr>
            <a:r>
              <a:rPr lang="sr-Cyrl-RS" dirty="0" smtClean="0"/>
              <a:t>-Терапија: Метронидазол 2г у 1 дози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7556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>
                <a:solidFill>
                  <a:srgbClr val="FF0000"/>
                </a:solidFill>
              </a:rPr>
              <a:t>Urethritis non-gonorrhoica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752600"/>
            <a:ext cx="3048000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1783195"/>
            <a:ext cx="44862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410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solidFill>
                  <a:srgbClr val="FF0000"/>
                </a:solidFill>
              </a:rPr>
              <a:t>Condylomata accuminata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981325"/>
            <a:ext cx="3826155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752600"/>
            <a:ext cx="1752600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891" y="4505325"/>
            <a:ext cx="2314575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359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solidFill>
                  <a:srgbClr val="FF0000"/>
                </a:solidFill>
              </a:rPr>
              <a:t>Herpes genitalis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828800"/>
            <a:ext cx="2476500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863148"/>
            <a:ext cx="3086100" cy="430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4015798"/>
            <a:ext cx="4410075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308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solidFill>
                  <a:srgbClr val="FF0000"/>
                </a:solidFill>
              </a:rPr>
              <a:t>АИДС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r-Cyrl-RS" dirty="0" smtClean="0"/>
              <a:t> Етиологија: ретровирус - ХИВ (РНК) вирус, који поседује ензим реверзну транскриптазу</a:t>
            </a:r>
          </a:p>
          <a:p>
            <a:r>
              <a:rPr lang="sr-Cyrl-RS" dirty="0" smtClean="0"/>
              <a:t>Преноси се најчешће сексуалним путем</a:t>
            </a:r>
          </a:p>
          <a:p>
            <a:r>
              <a:rPr lang="sr-Cyrl-RS" dirty="0" smtClean="0"/>
              <a:t>Извор инфекције је вирусом заражен човек или заражене телесне течности</a:t>
            </a:r>
          </a:p>
          <a:p>
            <a:r>
              <a:rPr lang="sr-Cyrl-RS" dirty="0" smtClean="0"/>
              <a:t>Путеви преношења: сексуалним путем, хематогено, трансплацентарно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4335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Патогенеза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r-Cyrl-RS" dirty="0" smtClean="0"/>
              <a:t>Таргет ћелије су Т хелпер лимфоцити</a:t>
            </a:r>
          </a:p>
          <a:p>
            <a:r>
              <a:rPr lang="sr-Cyrl-RS" dirty="0" smtClean="0"/>
              <a:t>На гениталној и ректалној слузокожи је велики број тих ћелија</a:t>
            </a:r>
          </a:p>
          <a:p>
            <a:r>
              <a:rPr lang="sr-Cyrl-RS" dirty="0" smtClean="0"/>
              <a:t>Активна репликација, сероконверзија</a:t>
            </a:r>
          </a:p>
          <a:p>
            <a:r>
              <a:rPr lang="sr-Cyrl-RS" dirty="0" smtClean="0"/>
              <a:t>Опада ниво вируса, опада број Тх лимфоцита</a:t>
            </a:r>
          </a:p>
          <a:p>
            <a:r>
              <a:rPr lang="sr-Cyrl-RS" dirty="0" smtClean="0"/>
              <a:t>Оштећење имуног система</a:t>
            </a:r>
          </a:p>
          <a:p>
            <a:r>
              <a:rPr lang="sr-Cyrl-RS" dirty="0" smtClean="0"/>
              <a:t>Појава опортунистичких инфекција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1971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Клиничка слика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r-Cyrl-RS" dirty="0" smtClean="0"/>
              <a:t>Примарна ХИВ инфекција-“тривијална вирусна инфекција</a:t>
            </a:r>
            <a:r>
              <a:rPr lang="en-US" smtClean="0"/>
              <a:t>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83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Примарна ХИВ инфекција</a:t>
            </a:r>
            <a:endParaRPr lang="en-US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036941326"/>
              </p:ext>
            </p:extLst>
          </p:nvPr>
        </p:nvGraphicFramePr>
        <p:xfrm>
          <a:off x="612775" y="1600200"/>
          <a:ext cx="8153400" cy="42113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038350"/>
                <a:gridCol w="2038350"/>
                <a:gridCol w="2038350"/>
                <a:gridCol w="2038350"/>
              </a:tblGrid>
              <a:tr h="370840">
                <a:tc>
                  <a:txBody>
                    <a:bodyPr/>
                    <a:lstStyle/>
                    <a:p>
                      <a:r>
                        <a:rPr lang="sr-Cyrl-RS" dirty="0" smtClean="0"/>
                        <a:t>Општи симптоми</a:t>
                      </a:r>
                      <a:endParaRPr lang="en-US" dirty="0"/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Промене на кожи</a:t>
                      </a:r>
                      <a:endParaRPr lang="en-US" dirty="0"/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ГИТ</a:t>
                      </a:r>
                      <a:endParaRPr lang="en-US" dirty="0"/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Неуролошки симптоми</a:t>
                      </a:r>
                      <a:endParaRPr lang="en-US" dirty="0"/>
                    </a:p>
                  </a:txBody>
                  <a:tcPr marL="90593" marR="9059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/>
                        <a:t>Висока температура</a:t>
                      </a:r>
                      <a:endParaRPr lang="en-US" dirty="0"/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Егзантеми</a:t>
                      </a:r>
                      <a:endParaRPr lang="en-US" dirty="0"/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Орална кандидијаза</a:t>
                      </a:r>
                      <a:endParaRPr lang="en-US" dirty="0"/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Главобоља</a:t>
                      </a:r>
                      <a:endParaRPr lang="en-US" dirty="0"/>
                    </a:p>
                  </a:txBody>
                  <a:tcPr marL="90593" marR="9059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/>
                        <a:t>Фарингитис</a:t>
                      </a:r>
                      <a:endParaRPr lang="en-US" dirty="0"/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Уртикарија</a:t>
                      </a:r>
                      <a:endParaRPr lang="en-US" dirty="0"/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Мука/повраћање</a:t>
                      </a:r>
                      <a:endParaRPr lang="en-US" dirty="0"/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Асептични менингитис</a:t>
                      </a:r>
                      <a:endParaRPr lang="en-US" dirty="0"/>
                    </a:p>
                  </a:txBody>
                  <a:tcPr marL="90593" marR="9059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/>
                        <a:t>Артралгија</a:t>
                      </a:r>
                      <a:endParaRPr lang="en-US" dirty="0"/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Алопеција</a:t>
                      </a:r>
                      <a:endParaRPr lang="en-US" dirty="0"/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хепатитис</a:t>
                      </a:r>
                      <a:endParaRPr lang="en-US" dirty="0"/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Енцефалитис</a:t>
                      </a:r>
                      <a:endParaRPr lang="en-US" dirty="0"/>
                    </a:p>
                  </a:txBody>
                  <a:tcPr marL="90593" marR="9059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/>
                        <a:t>Мијалгија</a:t>
                      </a:r>
                      <a:endParaRPr lang="en-US" dirty="0"/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Муко-кутане улцерације</a:t>
                      </a:r>
                      <a:endParaRPr lang="en-US" dirty="0"/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Неуропатије</a:t>
                      </a:r>
                      <a:endParaRPr lang="en-US" dirty="0"/>
                    </a:p>
                  </a:txBody>
                  <a:tcPr marL="90593" marR="9059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/>
                        <a:t>Летаргија и слабост</a:t>
                      </a:r>
                      <a:endParaRPr lang="en-US" dirty="0"/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Радикулопатије</a:t>
                      </a:r>
                      <a:endParaRPr lang="en-US" dirty="0"/>
                    </a:p>
                  </a:txBody>
                  <a:tcPr marL="90593" marR="9059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/>
                        <a:t>Анорексија/</a:t>
                      </a:r>
                    </a:p>
                    <a:p>
                      <a:r>
                        <a:rPr lang="sr-Cyrl-RS" dirty="0" smtClean="0"/>
                        <a:t>губитак тежине</a:t>
                      </a:r>
                      <a:endParaRPr lang="en-US" dirty="0"/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0593" marR="90593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4401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solidFill>
                  <a:srgbClr val="FF0000"/>
                </a:solidFill>
              </a:rPr>
              <a:t>Ulcus molle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r-Cyrl-RS" dirty="0" smtClean="0">
                <a:solidFill>
                  <a:srgbClr val="FF0000"/>
                </a:solidFill>
              </a:rPr>
              <a:t>Етиологија</a:t>
            </a:r>
            <a:r>
              <a:rPr lang="sr-Cyrl-RS" dirty="0" smtClean="0"/>
              <a:t>: </a:t>
            </a:r>
            <a:r>
              <a:rPr lang="sr-Latn-RS" dirty="0" smtClean="0"/>
              <a:t>Haemophilus ducreyi (HD)</a:t>
            </a:r>
          </a:p>
          <a:p>
            <a:r>
              <a:rPr lang="sr-Cyrl-RS" dirty="0" smtClean="0">
                <a:solidFill>
                  <a:srgbClr val="FF0000"/>
                </a:solidFill>
              </a:rPr>
              <a:t>Епидемиологија</a:t>
            </a:r>
            <a:r>
              <a:rPr lang="sr-Cyrl-RS" dirty="0" smtClean="0"/>
              <a:t>: претежно у Африци, Азији, Централној и Јужној Америци</a:t>
            </a:r>
          </a:p>
          <a:p>
            <a:pPr>
              <a:buFontTx/>
              <a:buChar char="-"/>
            </a:pPr>
            <a:r>
              <a:rPr lang="sr-Cyrl-RS" dirty="0" smtClean="0"/>
              <a:t>Европа - спорадични случајеви</a:t>
            </a:r>
          </a:p>
          <a:p>
            <a:pPr>
              <a:buFontTx/>
              <a:buChar char="-"/>
            </a:pPr>
            <a:r>
              <a:rPr lang="sr-Cyrl-RS" dirty="0" smtClean="0"/>
              <a:t>М&gt;Ж (20:1)</a:t>
            </a:r>
          </a:p>
          <a:p>
            <a:pPr>
              <a:buFontTx/>
              <a:buChar char="-"/>
            </a:pPr>
            <a:r>
              <a:rPr lang="sr-Cyrl-RS" dirty="0" smtClean="0"/>
              <a:t>Жене су чешће асимптоматски преносиоци</a:t>
            </a:r>
          </a:p>
          <a:p>
            <a:pPr>
              <a:buFontTx/>
              <a:buChar char="-"/>
            </a:pPr>
            <a:r>
              <a:rPr lang="sr-Cyrl-RS" dirty="0" smtClean="0"/>
              <a:t>Не оставља имунитет</a:t>
            </a:r>
          </a:p>
          <a:p>
            <a:pPr>
              <a:buFontTx/>
              <a:buChar char="-"/>
            </a:pPr>
            <a:r>
              <a:rPr lang="sr-Cyrl-RS" dirty="0" smtClean="0"/>
              <a:t>Чести рецидиви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385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 smtClean="0"/>
              <a:t>Кожна обољења удружена са ХИВ-ом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179008931"/>
              </p:ext>
            </p:extLst>
          </p:nvPr>
        </p:nvGraphicFramePr>
        <p:xfrm>
          <a:off x="1143001" y="1524001"/>
          <a:ext cx="6629398" cy="429663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34646"/>
                <a:gridCol w="1634646"/>
                <a:gridCol w="1907087"/>
                <a:gridCol w="1453019"/>
              </a:tblGrid>
              <a:tr h="1091046">
                <a:tc>
                  <a:txBody>
                    <a:bodyPr/>
                    <a:lstStyle/>
                    <a:p>
                      <a:r>
                        <a:rPr lang="sr-Cyrl-RS" dirty="0" smtClean="0"/>
                        <a:t>Тумори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Инфекције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Хронична</a:t>
                      </a:r>
                      <a:r>
                        <a:rPr lang="sr-Cyrl-RS" baseline="0" dirty="0" smtClean="0"/>
                        <a:t> кожна обољења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600" dirty="0" smtClean="0"/>
                        <a:t>Алергијске </a:t>
                      </a:r>
                    </a:p>
                    <a:p>
                      <a:r>
                        <a:rPr lang="sr-Cyrl-RS" sz="1600" dirty="0" smtClean="0"/>
                        <a:t>реакције</a:t>
                      </a:r>
                      <a:endParaRPr lang="en-US" sz="1600" dirty="0"/>
                    </a:p>
                  </a:txBody>
                  <a:tcPr/>
                </a:tc>
              </a:tr>
              <a:tr h="763731">
                <a:tc>
                  <a:txBody>
                    <a:bodyPr/>
                    <a:lstStyle/>
                    <a:p>
                      <a:r>
                        <a:rPr lang="sr-Latn-RS" dirty="0" smtClean="0"/>
                        <a:t>Kaposi</a:t>
                      </a:r>
                      <a:r>
                        <a:rPr lang="sr-Latn-RS" baseline="0" dirty="0" smtClean="0"/>
                        <a:t> sarcoma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Вирусне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Псоријаза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Егзантеми</a:t>
                      </a:r>
                      <a:endParaRPr lang="en-US" dirty="0"/>
                    </a:p>
                  </a:txBody>
                  <a:tcPr/>
                </a:tc>
              </a:tr>
              <a:tr h="763731">
                <a:tc>
                  <a:txBody>
                    <a:bodyPr/>
                    <a:lstStyle/>
                    <a:p>
                      <a:r>
                        <a:rPr lang="sr-Latn-RS" dirty="0" smtClean="0"/>
                        <a:t>Lymphoma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Бактеријске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dirty="0" smtClean="0"/>
                        <a:t>Dermatitis seborrhoica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ЕЕМ</a:t>
                      </a:r>
                      <a:endParaRPr lang="en-US" dirty="0"/>
                    </a:p>
                  </a:txBody>
                  <a:tcPr/>
                </a:tc>
              </a:tr>
              <a:tr h="442479">
                <a:tc>
                  <a:txBody>
                    <a:bodyPr/>
                    <a:lstStyle/>
                    <a:p>
                      <a:r>
                        <a:rPr lang="sr-Latn-RS" dirty="0" smtClean="0"/>
                        <a:t>SCC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Гљивичне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dirty="0" smtClean="0"/>
                        <a:t>Pytiriasis</a:t>
                      </a:r>
                      <a:r>
                        <a:rPr lang="sr-Latn-RS" baseline="0" dirty="0" smtClean="0"/>
                        <a:t> rosea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Стивен Џонсон Синдром</a:t>
                      </a:r>
                      <a:endParaRPr lang="en-US" dirty="0"/>
                    </a:p>
                  </a:txBody>
                  <a:tcPr/>
                </a:tc>
              </a:tr>
              <a:tr h="763731">
                <a:tc>
                  <a:txBody>
                    <a:bodyPr/>
                    <a:lstStyle/>
                    <a:p>
                      <a:r>
                        <a:rPr lang="sr-Latn-RS" dirty="0" smtClean="0"/>
                        <a:t>BCC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600" dirty="0" smtClean="0"/>
                        <a:t>Паразитарне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dirty="0" smtClean="0"/>
                        <a:t>Ichthyosis  acquisita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251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ТУМОРИ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524001"/>
            <a:ext cx="3377740" cy="2209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507837"/>
            <a:ext cx="3431181" cy="22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354" y="3761509"/>
            <a:ext cx="1933142" cy="2925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9540" y="4038600"/>
            <a:ext cx="3069661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9" y="3962399"/>
            <a:ext cx="1981201" cy="2430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922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Инфекције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77084"/>
            <a:ext cx="2667000" cy="2357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1" y="1395557"/>
            <a:ext cx="3260932" cy="2185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91" y="3736181"/>
            <a:ext cx="3789681" cy="2664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962400"/>
            <a:ext cx="256032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707"/>
          <a:stretch/>
        </p:blipFill>
        <p:spPr bwMode="auto">
          <a:xfrm>
            <a:off x="6477000" y="1377084"/>
            <a:ext cx="2482038" cy="1691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8999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Сифилис+АИДС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676400"/>
            <a:ext cx="2903963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676400"/>
            <a:ext cx="3473824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038600"/>
            <a:ext cx="3569247" cy="2302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1310" y="4184073"/>
            <a:ext cx="2957674" cy="2011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2247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Гљивичне инфекције</a:t>
            </a:r>
            <a:endParaRPr lang="en-US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760105"/>
            <a:ext cx="4286250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438400"/>
            <a:ext cx="3627951" cy="2362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666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Скабијес + АИДС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676400"/>
            <a:ext cx="3581400" cy="477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981200"/>
            <a:ext cx="4064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050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Дерматозе у АИДС инфекцији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339273"/>
            <a:ext cx="6667500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928918"/>
            <a:ext cx="1771650" cy="2649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05"/>
          <a:stretch/>
        </p:blipFill>
        <p:spPr bwMode="auto">
          <a:xfrm>
            <a:off x="2209800" y="4151457"/>
            <a:ext cx="1785938" cy="2085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773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/>
              <a:t>Невенеричне болести коже и слузокоже полних органа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8876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r-Latn-RS" sz="2400" dirty="0" smtClean="0">
                <a:solidFill>
                  <a:srgbClr val="C00000"/>
                </a:solidFill>
                <a:latin typeface="Calibri" panose="020F0502020204030204" pitchFamily="34" charset="0"/>
              </a:rPr>
              <a:t>Balanitis </a:t>
            </a: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инфламација гланса пениса </a:t>
            </a:r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sr-Latn-RS" sz="2400" dirty="0" smtClean="0">
                <a:solidFill>
                  <a:srgbClr val="C00000"/>
                </a:solidFill>
                <a:latin typeface="Calibri" panose="020F0502020204030204" pitchFamily="34" charset="0"/>
              </a:rPr>
              <a:t>Posthitis </a:t>
            </a: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унутрашњег листа препуцијума</a:t>
            </a:r>
            <a:endParaRPr lang="sr-Latn-RS" sz="2400" dirty="0" smtClean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r>
              <a:rPr lang="sr-Latn-RS" sz="2400" dirty="0" smtClean="0">
                <a:solidFill>
                  <a:srgbClr val="C00000"/>
                </a:solidFill>
                <a:latin typeface="Calibri" panose="020F0502020204030204" pitchFamily="34" charset="0"/>
              </a:rPr>
              <a:t>Balanoposthitis</a:t>
            </a:r>
            <a:r>
              <a:rPr lang="sr-Cyrl-RS" sz="2400" dirty="0" smtClean="0">
                <a:solidFill>
                  <a:srgbClr val="C00000"/>
                </a:solidFill>
                <a:latin typeface="Calibri" panose="020F0502020204030204" pitchFamily="34" charset="0"/>
              </a:rPr>
              <a:t> </a:t>
            </a: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захваћена оба предела </a:t>
            </a:r>
            <a:endParaRPr lang="sr-Latn-RS" sz="2400" dirty="0" smtClean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r>
              <a:rPr lang="sr-Latn-RS" sz="2400" dirty="0" smtClean="0">
                <a:solidFill>
                  <a:srgbClr val="C00000"/>
                </a:solidFill>
                <a:latin typeface="Calibri" panose="020F0502020204030204" pitchFamily="34" charset="0"/>
              </a:rPr>
              <a:t>Phimosis</a:t>
            </a:r>
            <a:r>
              <a:rPr lang="sr-Cyrl-RS" sz="2400" dirty="0" smtClean="0">
                <a:solidFill>
                  <a:srgbClr val="C00000"/>
                </a:solidFill>
                <a:latin typeface="Calibri" panose="020F0502020204030204" pitchFamily="34" charset="0"/>
              </a:rPr>
              <a:t> </a:t>
            </a: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немогућност да се препуцијум превуче преко гланса </a:t>
            </a:r>
            <a:endParaRPr lang="sr-Latn-RS" sz="2400" dirty="0" smtClean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r>
              <a:rPr lang="sr-Latn-RS" sz="2400" dirty="0" smtClean="0">
                <a:solidFill>
                  <a:srgbClr val="C00000"/>
                </a:solidFill>
                <a:latin typeface="Calibri" panose="020F0502020204030204" pitchFamily="34" charset="0"/>
              </a:rPr>
              <a:t>Paraphimosis</a:t>
            </a:r>
            <a:r>
              <a:rPr lang="sr-Cyrl-RS" sz="2400" dirty="0" smtClean="0">
                <a:solidFill>
                  <a:srgbClr val="C00000"/>
                </a:solidFill>
                <a:latin typeface="Calibri" panose="020F0502020204030204" pitchFamily="34" charset="0"/>
              </a:rPr>
              <a:t> </a:t>
            </a: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лимбус препуцијума заглављен у коронарном сулкусу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Генитална локализација општих дерматоза (генерализовани егзантеми, </a:t>
            </a:r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Mb Steven-Johnson, Mb Lyell, EEM, Psoriasis, Pemphigus, Scabies, </a:t>
            </a: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малигни тумори...)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236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solidFill>
                  <a:srgbClr val="FF0000"/>
                </a:solidFill>
              </a:rPr>
              <a:t>Ulcus molle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sr-Cyrl-RS" dirty="0" smtClean="0">
                <a:solidFill>
                  <a:srgbClr val="FF0000"/>
                </a:solidFill>
              </a:rPr>
              <a:t>Инкубација: </a:t>
            </a:r>
            <a:r>
              <a:rPr lang="sr-Cyrl-RS" dirty="0" smtClean="0"/>
              <a:t>3-5 дана</a:t>
            </a:r>
          </a:p>
          <a:p>
            <a:r>
              <a:rPr lang="sr-Cyrl-RS" dirty="0" smtClean="0">
                <a:solidFill>
                  <a:srgbClr val="FF0000"/>
                </a:solidFill>
              </a:rPr>
              <a:t>Клиничка слика:  МАКУЛА          ПУСТУЛА        УЛКУСИ</a:t>
            </a:r>
          </a:p>
          <a:p>
            <a:r>
              <a:rPr lang="sr-Cyrl-RS" dirty="0" smtClean="0">
                <a:solidFill>
                  <a:srgbClr val="FF0000"/>
                </a:solidFill>
              </a:rPr>
              <a:t>Субјективно: несносан бол</a:t>
            </a:r>
          </a:p>
          <a:p>
            <a:r>
              <a:rPr lang="sr-Cyrl-RS" dirty="0" smtClean="0">
                <a:solidFill>
                  <a:srgbClr val="FF0000"/>
                </a:solidFill>
              </a:rPr>
              <a:t>Могућа аутоинокулација (</a:t>
            </a:r>
            <a:r>
              <a:rPr lang="sr-Latn-RS" dirty="0" smtClean="0">
                <a:solidFill>
                  <a:srgbClr val="FF0000"/>
                </a:solidFill>
              </a:rPr>
              <a:t>kissing ulcers)</a:t>
            </a:r>
          </a:p>
          <a:p>
            <a:r>
              <a:rPr lang="sr-Cyrl-RS" dirty="0" smtClean="0">
                <a:solidFill>
                  <a:srgbClr val="FF0000"/>
                </a:solidFill>
              </a:rPr>
              <a:t>Локализација: генитална слузокожа</a:t>
            </a:r>
          </a:p>
          <a:p>
            <a:r>
              <a:rPr lang="sr-Cyrl-RS" dirty="0" smtClean="0">
                <a:solidFill>
                  <a:srgbClr val="FF0000"/>
                </a:solidFill>
              </a:rPr>
              <a:t>Болна лимфаденопатија</a:t>
            </a:r>
          </a:p>
          <a:p>
            <a:r>
              <a:rPr lang="sr-Cyrl-RS" dirty="0" smtClean="0">
                <a:solidFill>
                  <a:srgbClr val="FF0000"/>
                </a:solidFill>
              </a:rPr>
              <a:t>Могуће компликације</a:t>
            </a:r>
          </a:p>
          <a:p>
            <a:r>
              <a:rPr lang="sr-Cyrl-RS" dirty="0" smtClean="0">
                <a:solidFill>
                  <a:srgbClr val="FF0000"/>
                </a:solidFill>
              </a:rPr>
              <a:t>Улкус моле + улкус дурум</a:t>
            </a: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5105400" y="2260057"/>
            <a:ext cx="762000" cy="17195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7499927" y="2260057"/>
            <a:ext cx="762000" cy="17195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57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solidFill>
                  <a:srgbClr val="FF0000"/>
                </a:solidFill>
              </a:rPr>
              <a:t>Ulcus molle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609" y="1814945"/>
            <a:ext cx="22860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883063"/>
            <a:ext cx="150495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816877"/>
            <a:ext cx="2343150" cy="3501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245" y="3962400"/>
            <a:ext cx="314715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243387"/>
            <a:ext cx="180975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5363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solidFill>
                  <a:srgbClr val="FF0000"/>
                </a:solidFill>
              </a:rPr>
              <a:t>Ulcus molle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r-Cyrl-RS" dirty="0" smtClean="0">
                <a:solidFill>
                  <a:srgbClr val="FF0000"/>
                </a:solidFill>
              </a:rPr>
              <a:t>Дијагноза</a:t>
            </a:r>
            <a:r>
              <a:rPr lang="sr-Cyrl-RS" dirty="0" smtClean="0"/>
              <a:t>: размаз секрета, култура, Ито-Ринстирнова реакција, аутоинокулација</a:t>
            </a:r>
          </a:p>
          <a:p>
            <a:r>
              <a:rPr lang="sr-Cyrl-RS" dirty="0" smtClean="0">
                <a:solidFill>
                  <a:srgbClr val="FF0000"/>
                </a:solidFill>
              </a:rPr>
              <a:t>ДифДг</a:t>
            </a:r>
            <a:r>
              <a:rPr lang="sr-Cyrl-RS" dirty="0" smtClean="0"/>
              <a:t>: све друге СТД са улцерацијом у клиничкој слици</a:t>
            </a:r>
          </a:p>
          <a:p>
            <a:r>
              <a:rPr lang="sr-Cyrl-RS" dirty="0" smtClean="0">
                <a:solidFill>
                  <a:srgbClr val="FF0000"/>
                </a:solidFill>
              </a:rPr>
              <a:t>Терапија</a:t>
            </a:r>
            <a:r>
              <a:rPr lang="sr-Cyrl-RS" dirty="0" smtClean="0"/>
              <a:t>: Цефтриаксон, Азитромицин, Еритромицин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2807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solidFill>
                  <a:srgbClr val="FF0000"/>
                </a:solidFill>
              </a:rPr>
              <a:t>Lymphogranuloma venereum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r-Cyrl-RS" dirty="0" smtClean="0">
                <a:solidFill>
                  <a:srgbClr val="FF0000"/>
                </a:solidFill>
              </a:rPr>
              <a:t>Етиологија</a:t>
            </a:r>
            <a:r>
              <a:rPr lang="sr-Cyrl-RS" dirty="0" smtClean="0"/>
              <a:t>: Хламидија трихоматис (</a:t>
            </a:r>
            <a:r>
              <a:rPr lang="sr-Latn-RS" dirty="0" smtClean="0"/>
              <a:t>L1,2,3)</a:t>
            </a:r>
            <a:endParaRPr lang="sr-Cyrl-RS" dirty="0" smtClean="0"/>
          </a:p>
          <a:p>
            <a:r>
              <a:rPr lang="sr-Cyrl-RS" dirty="0" smtClean="0">
                <a:solidFill>
                  <a:srgbClr val="FF0000"/>
                </a:solidFill>
              </a:rPr>
              <a:t>Епидемиологија</a:t>
            </a:r>
            <a:r>
              <a:rPr lang="sr-Cyrl-RS" dirty="0" smtClean="0"/>
              <a:t>: често обољење у субтропским крајевима</a:t>
            </a:r>
          </a:p>
          <a:p>
            <a:pPr marL="0" indent="0">
              <a:buNone/>
            </a:pPr>
            <a:r>
              <a:rPr lang="sr-Cyrl-RS" dirty="0" smtClean="0"/>
              <a:t>-Европа ретко (у лучким градовима)</a:t>
            </a:r>
          </a:p>
          <a:p>
            <a:pPr marL="0" indent="0">
              <a:buNone/>
            </a:pPr>
            <a:r>
              <a:rPr lang="sr-Cyrl-RS" dirty="0" smtClean="0"/>
              <a:t>-М&gt;Ж</a:t>
            </a:r>
          </a:p>
          <a:p>
            <a:r>
              <a:rPr lang="sr-Cyrl-RS" dirty="0" smtClean="0">
                <a:solidFill>
                  <a:srgbClr val="FF0000"/>
                </a:solidFill>
              </a:rPr>
              <a:t>Клиничка слика</a:t>
            </a:r>
            <a:r>
              <a:rPr lang="sr-Cyrl-RS" dirty="0" smtClean="0"/>
              <a:t>: </a:t>
            </a:r>
            <a:r>
              <a:rPr lang="sr-Cyrl-RS" dirty="0" smtClean="0">
                <a:solidFill>
                  <a:srgbClr val="FF0000"/>
                </a:solidFill>
              </a:rPr>
              <a:t>Рани стадијум</a:t>
            </a:r>
          </a:p>
          <a:p>
            <a:pPr marL="0" indent="0">
              <a:buNone/>
            </a:pPr>
            <a:r>
              <a:rPr lang="sr-Cyrl-RS" dirty="0" smtClean="0"/>
              <a:t>-промене на гениталијама</a:t>
            </a:r>
          </a:p>
          <a:p>
            <a:pPr marL="0" indent="0">
              <a:buNone/>
            </a:pPr>
            <a:r>
              <a:rPr lang="sr-Cyrl-RS" dirty="0" smtClean="0"/>
              <a:t>-промене на лимфним жлездама</a:t>
            </a:r>
          </a:p>
          <a:p>
            <a:pPr marL="0" indent="0">
              <a:buNone/>
            </a:pPr>
            <a:r>
              <a:rPr lang="sr-Cyrl-RS" dirty="0" smtClean="0">
                <a:solidFill>
                  <a:srgbClr val="FF0000"/>
                </a:solidFill>
              </a:rPr>
              <a:t>Касни стадијум</a:t>
            </a:r>
            <a:r>
              <a:rPr lang="sr-Cyrl-RS" dirty="0" smtClean="0"/>
              <a:t>: - гениталне и аноректалне лезије</a:t>
            </a:r>
          </a:p>
          <a:p>
            <a:pPr marL="0" indent="0">
              <a:buNone/>
            </a:pPr>
            <a:r>
              <a:rPr lang="sr-Cyrl-RS" dirty="0" smtClean="0"/>
              <a:t>- неспецифичне манифестације у касном стадијуму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2779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>
                <a:solidFill>
                  <a:srgbClr val="FF0000"/>
                </a:solidFill>
              </a:rPr>
              <a:t>Lymphogranuloma venereum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r-Cyrl-RS" dirty="0" smtClean="0"/>
              <a:t>ДДг: све друге СТД</a:t>
            </a:r>
          </a:p>
          <a:p>
            <a:r>
              <a:rPr lang="sr-Cyrl-RS" dirty="0" smtClean="0"/>
              <a:t>Терапија: Доксициклин 2х100мг, 21 дан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1708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>
                <a:solidFill>
                  <a:srgbClr val="FF0000"/>
                </a:solidFill>
              </a:rPr>
              <a:t>Lymphogranuloma venereum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855" y="1676400"/>
            <a:ext cx="2552700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10" b="20621"/>
          <a:stretch/>
        </p:blipFill>
        <p:spPr bwMode="auto">
          <a:xfrm>
            <a:off x="4860032" y="2708920"/>
            <a:ext cx="3290455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48"/>
          <a:stretch/>
        </p:blipFill>
        <p:spPr bwMode="auto">
          <a:xfrm>
            <a:off x="1295400" y="3703782"/>
            <a:ext cx="2700536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2396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solidFill>
                  <a:srgbClr val="FF0000"/>
                </a:solidFill>
              </a:rPr>
              <a:t>Granuloma ingvinale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724399"/>
          </a:xfrm>
        </p:spPr>
        <p:txBody>
          <a:bodyPr>
            <a:normAutofit fontScale="77500" lnSpcReduction="20000"/>
          </a:bodyPr>
          <a:lstStyle/>
          <a:p>
            <a:r>
              <a:rPr lang="sr-Cyrl-RS" dirty="0" smtClean="0"/>
              <a:t>Етиологија:</a:t>
            </a:r>
            <a:r>
              <a:rPr lang="sr-Latn-RS" dirty="0" smtClean="0"/>
              <a:t> Donovania granulomatosis</a:t>
            </a:r>
          </a:p>
          <a:p>
            <a:r>
              <a:rPr lang="sr-Cyrl-RS" dirty="0" smtClean="0"/>
              <a:t>Епидемиологија: честа болест тропских крајева, честа код црне расе и жена</a:t>
            </a:r>
          </a:p>
          <a:p>
            <a:r>
              <a:rPr lang="sr-Cyrl-RS" dirty="0" smtClean="0"/>
              <a:t>Преноси се сексуалним путем-заразна само примарна лезија</a:t>
            </a:r>
          </a:p>
          <a:p>
            <a:r>
              <a:rPr lang="sr-Cyrl-RS" dirty="0" smtClean="0"/>
              <a:t>Клинички: безболни нодус који улцерише, сателитске улцерације које се шире и у ширину и у дубину</a:t>
            </a:r>
          </a:p>
          <a:p>
            <a:r>
              <a:rPr lang="sr-Cyrl-RS" dirty="0" smtClean="0"/>
              <a:t>На дну улцерација гранулационо ткиво које крвари на додир</a:t>
            </a:r>
          </a:p>
          <a:p>
            <a:r>
              <a:rPr lang="sr-Cyrl-RS" dirty="0" smtClean="0"/>
              <a:t>Ожиљци са мутилацијама</a:t>
            </a:r>
          </a:p>
          <a:p>
            <a:r>
              <a:rPr lang="sr-Cyrl-RS" dirty="0" smtClean="0"/>
              <a:t>Могуће и хематогена дисеминација у органе</a:t>
            </a:r>
          </a:p>
          <a:p>
            <a:r>
              <a:rPr lang="sr-Cyrl-RS" dirty="0" smtClean="0"/>
              <a:t>Компликације (карциноми)</a:t>
            </a:r>
          </a:p>
          <a:p>
            <a:r>
              <a:rPr lang="sr-Cyrl-RS" dirty="0" smtClean="0"/>
              <a:t>Терапија : антибиотици, 3-4 недеље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6685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89</TotalTime>
  <Words>537</Words>
  <Application>Microsoft Office PowerPoint</Application>
  <PresentationFormat>On-screen Show (4:3)</PresentationFormat>
  <Paragraphs>135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Calibri</vt:lpstr>
      <vt:lpstr>Tw Cen MT</vt:lpstr>
      <vt:lpstr>Wingdings</vt:lpstr>
      <vt:lpstr>Wingdings 2</vt:lpstr>
      <vt:lpstr>Median</vt:lpstr>
      <vt:lpstr>Сексуално преносиве болести</vt:lpstr>
      <vt:lpstr>Ulcus molle</vt:lpstr>
      <vt:lpstr>Ulcus molle</vt:lpstr>
      <vt:lpstr>Ulcus molle</vt:lpstr>
      <vt:lpstr>Ulcus molle</vt:lpstr>
      <vt:lpstr>Lymphogranuloma venereum</vt:lpstr>
      <vt:lpstr>Lymphogranuloma venereum</vt:lpstr>
      <vt:lpstr>Lymphogranuloma venereum</vt:lpstr>
      <vt:lpstr>Granuloma ingvinale</vt:lpstr>
      <vt:lpstr>Granuloma ingvinale</vt:lpstr>
      <vt:lpstr>Urethritis non-gonorrhoica</vt:lpstr>
      <vt:lpstr>Urethritis non-gonorrhoica</vt:lpstr>
      <vt:lpstr>Urethritis non-gonorrhoica</vt:lpstr>
      <vt:lpstr>Condylomata accuminata</vt:lpstr>
      <vt:lpstr>Herpes genitalis</vt:lpstr>
      <vt:lpstr>АИДС</vt:lpstr>
      <vt:lpstr>Патогенеза</vt:lpstr>
      <vt:lpstr>Клиничка слика</vt:lpstr>
      <vt:lpstr>Примарна ХИВ инфекција</vt:lpstr>
      <vt:lpstr>Кожна обољења удружена са ХИВ-ом</vt:lpstr>
      <vt:lpstr>ТУМОРИ</vt:lpstr>
      <vt:lpstr>Инфекције</vt:lpstr>
      <vt:lpstr>Сифилис+АИДС</vt:lpstr>
      <vt:lpstr>Гљивичне инфекције</vt:lpstr>
      <vt:lpstr>Скабијес + АИДС</vt:lpstr>
      <vt:lpstr>Дерматозе у АИДС инфекцији</vt:lpstr>
      <vt:lpstr>Невенеричне болести коже и слузокоже полних органа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Сексуално преносиве болести</dc:title>
  <dc:creator>Win7</dc:creator>
  <cp:lastModifiedBy>korisnik</cp:lastModifiedBy>
  <cp:revision>16</cp:revision>
  <dcterms:created xsi:type="dcterms:W3CDTF">2013-06-07T20:58:18Z</dcterms:created>
  <dcterms:modified xsi:type="dcterms:W3CDTF">2017-05-29T18:15:21Z</dcterms:modified>
</cp:coreProperties>
</file>